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79" r:id="rId2"/>
    <p:sldId id="281" r:id="rId3"/>
    <p:sldId id="280" r:id="rId4"/>
    <p:sldId id="282" r:id="rId5"/>
    <p:sldId id="283" r:id="rId6"/>
    <p:sldId id="284" r:id="rId7"/>
    <p:sldId id="285" r:id="rId8"/>
    <p:sldId id="286" r:id="rId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497"/>
    <p:restoredTop sz="94648"/>
  </p:normalViewPr>
  <p:slideViewPr>
    <p:cSldViewPr>
      <p:cViewPr varScale="1">
        <p:scale>
          <a:sx n="136" d="100"/>
          <a:sy n="136" d="100"/>
        </p:scale>
        <p:origin x="96" y="96"/>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3B4EE3-ECEA-C242-845D-2BC1C3F9E94E}" type="datetimeFigureOut">
              <a:rPr lang="en-US" smtClean="0"/>
              <a:pPr/>
              <a:t>11/9/2023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1B98A9-6A52-9349-91A7-D6CDA629B332}" type="slidenum">
              <a:rPr lang="en-US" smtClean="0"/>
              <a:pPr/>
              <a:t>‹#›</a:t>
            </a:fld>
            <a:endParaRPr lang="en-US"/>
          </a:p>
        </p:txBody>
      </p:sp>
    </p:spTree>
    <p:extLst>
      <p:ext uri="{BB962C8B-B14F-4D97-AF65-F5344CB8AC3E}">
        <p14:creationId xmlns:p14="http://schemas.microsoft.com/office/powerpoint/2010/main" val="33436483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11/9/2023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11/9/2023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11/9/2023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11/9/2023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11/9/2023</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marketing-interactive.com/" TargetMode="External"/><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81693EF-4504-DED6-2026-3071AC500D5B}"/>
              </a:ext>
            </a:extLst>
          </p:cNvPr>
          <p:cNvSpPr txBox="1"/>
          <p:nvPr/>
        </p:nvSpPr>
        <p:spPr>
          <a:xfrm>
            <a:off x="2591675" y="42759"/>
            <a:ext cx="3960648" cy="400110"/>
          </a:xfrm>
          <a:prstGeom prst="rect">
            <a:avLst/>
          </a:prstGeom>
          <a:noFill/>
        </p:spPr>
        <p:txBody>
          <a:bodyPr wrap="square" rtlCol="0">
            <a:spAutoFit/>
          </a:bodyPr>
          <a:lstStyle/>
          <a:p>
            <a:pPr algn="ctr"/>
            <a:r>
              <a:rPr lang="en-US" sz="2000" b="1" dirty="0">
                <a:solidFill>
                  <a:schemeClr val="bg1"/>
                </a:solidFill>
                <a:latin typeface="Helvetica CE 55 Roman" panose="02000503040000020004" pitchFamily="2" charset="0"/>
                <a:ea typeface="Helvetica Neue" panose="02000503000000020004" pitchFamily="2" charset="0"/>
                <a:cs typeface="Helvetica Neue" panose="02000503000000020004" pitchFamily="2" charset="0"/>
              </a:rPr>
              <a:t>Award Entry Form </a:t>
            </a:r>
          </a:p>
        </p:txBody>
      </p:sp>
      <p:sp>
        <p:nvSpPr>
          <p:cNvPr id="6" name="Rectangle 5">
            <a:extLst>
              <a:ext uri="{FF2B5EF4-FFF2-40B4-BE49-F238E27FC236}">
                <a16:creationId xmlns:a16="http://schemas.microsoft.com/office/drawing/2014/main" id="{9A93345E-20E0-4E02-FF47-14FA7EE0B8EC}"/>
              </a:ext>
            </a:extLst>
          </p:cNvPr>
          <p:cNvSpPr>
            <a:spLocks noChangeArrowheads="1"/>
          </p:cNvSpPr>
          <p:nvPr/>
        </p:nvSpPr>
        <p:spPr bwMode="auto">
          <a:xfrm>
            <a:off x="0" y="4702373"/>
            <a:ext cx="9109075" cy="461665"/>
          </a:xfrm>
          <a:prstGeom prst="rect">
            <a:avLst/>
          </a:prstGeom>
          <a:noFill/>
          <a:ln w="9525">
            <a:noFill/>
            <a:miter lim="800000"/>
            <a:headEnd/>
            <a:tailEnd/>
          </a:ln>
        </p:spPr>
        <p:txBody>
          <a:bodyPr wrap="square">
            <a:spAutoFit/>
          </a:bodyPr>
          <a:lstStyle/>
          <a:p>
            <a:pPr algn="ctr"/>
            <a:r>
              <a:rPr lang="en-US" altLang="zh-TW" sz="600" dirty="0" err="1">
                <a:solidFill>
                  <a:schemeClr val="bg1"/>
                </a:solidFill>
                <a:latin typeface="Helvetica Neue CE 55 Roman" panose="02000503040000020004" pitchFamily="2" charset="0"/>
                <a:cs typeface="Arial" panose="020B0604020202020204" pitchFamily="34" charset="0"/>
              </a:rPr>
              <a:t>MARkies</a:t>
            </a:r>
            <a:r>
              <a:rPr lang="en-US" altLang="zh-TW" sz="600" dirty="0">
                <a:solidFill>
                  <a:schemeClr val="bg1"/>
                </a:solidFill>
                <a:latin typeface="Helvetica Neue CE 55 Roman" panose="02000503040000020004" pitchFamily="2" charset="0"/>
                <a:cs typeface="Arial" panose="020B0604020202020204" pitchFamily="34" charset="0"/>
              </a:rPr>
              <a:t> 2023 is produced by MARKETING-INTERACTIVE, a publication of Lighthouse Independent Media</a:t>
            </a:r>
            <a:br>
              <a:rPr lang="en-US" altLang="zh-TW" sz="600" dirty="0">
                <a:solidFill>
                  <a:schemeClr val="bg1"/>
                </a:solidFill>
                <a:latin typeface="Helvetica Neue CE 55 Roman" panose="02000503040000020004" pitchFamily="2" charset="0"/>
                <a:cs typeface="Arial" panose="020B0604020202020204" pitchFamily="34" charset="0"/>
              </a:rPr>
            </a:br>
            <a:r>
              <a:rPr lang="en-US" altLang="zh-TW" sz="600" dirty="0">
                <a:solidFill>
                  <a:schemeClr val="bg1"/>
                </a:solidFill>
                <a:latin typeface="Helvetica Neue CE 55 Roman" panose="02000503040000020004" pitchFamily="2" charset="0"/>
                <a:cs typeface="Arial" panose="020B0604020202020204" pitchFamily="34" charset="0"/>
              </a:rPr>
              <a:t> </a:t>
            </a:r>
            <a:r>
              <a:rPr lang="en-US" sz="600" dirty="0">
                <a:solidFill>
                  <a:schemeClr val="bg1"/>
                </a:solidFill>
                <a:latin typeface="Helvetica Neue CE 55 Roman" panose="02000503040000020004" pitchFamily="2" charset="0"/>
                <a:cs typeface="Arial" panose="020B0604020202020204" pitchFamily="34" charset="0"/>
              </a:rPr>
              <a:t>100C </a:t>
            </a:r>
            <a:r>
              <a:rPr lang="en-US" sz="600" dirty="0" err="1">
                <a:solidFill>
                  <a:schemeClr val="bg1"/>
                </a:solidFill>
                <a:latin typeface="Helvetica Neue CE 55 Roman" panose="02000503040000020004" pitchFamily="2" charset="0"/>
                <a:cs typeface="Arial" panose="020B0604020202020204" pitchFamily="34" charset="0"/>
              </a:rPr>
              <a:t>Pasir</a:t>
            </a:r>
            <a:r>
              <a:rPr lang="en-US" sz="600" dirty="0">
                <a:solidFill>
                  <a:schemeClr val="bg1"/>
                </a:solidFill>
                <a:latin typeface="Helvetica Neue CE 55 Roman" panose="02000503040000020004" pitchFamily="2" charset="0"/>
                <a:cs typeface="Arial" panose="020B0604020202020204" pitchFamily="34" charset="0"/>
              </a:rPr>
              <a:t> Panjang Road  #05-01,  See Hoy Chan Hub, Singapore 118519</a:t>
            </a:r>
          </a:p>
          <a:p>
            <a:pPr algn="ctr"/>
            <a:r>
              <a:rPr lang="en-US" sz="600" dirty="0">
                <a:solidFill>
                  <a:schemeClr val="bg1"/>
                </a:solidFill>
                <a:latin typeface="Helvetica Neue CE 55 Roman" panose="02000503040000020004" pitchFamily="2" charset="0"/>
                <a:cs typeface="Arial" panose="020B0604020202020204" pitchFamily="34" charset="0"/>
              </a:rPr>
              <a:t>T [65] 6423 0329   |   F [65] 6423 0117  </a:t>
            </a:r>
          </a:p>
          <a:p>
            <a:pPr algn="ctr"/>
            <a:r>
              <a:rPr lang="en-GB" sz="600" dirty="0">
                <a:latin typeface="Helvetica Neue CE 55 Roman" panose="02000503040000020004" pitchFamily="2" charset="0"/>
                <a:cs typeface="Arial" panose="020B0604020202020204" pitchFamily="34" charset="0"/>
                <a:hlinkClick r:id="rId3"/>
              </a:rPr>
              <a:t>https://www.marketing-interactive.com/</a:t>
            </a:r>
            <a:r>
              <a:rPr lang="en-GB" sz="600" dirty="0">
                <a:latin typeface="Helvetica Neue CE 55 Roman" panose="02000503040000020004" pitchFamily="2" charset="0"/>
                <a:cs typeface="Arial" panose="020B0604020202020204" pitchFamily="34" charset="0"/>
              </a:rPr>
              <a:t> </a:t>
            </a:r>
            <a:endParaRPr lang="zh-TW" altLang="en-US" sz="600" dirty="0">
              <a:latin typeface="Helvetica Neue CE 55 Roman" panose="02000503040000020004" pitchFamily="2" charset="0"/>
              <a:cs typeface="Arial" panose="020B0604020202020204" pitchFamily="34" charset="0"/>
            </a:endParaRPr>
          </a:p>
        </p:txBody>
      </p:sp>
    </p:spTree>
    <p:extLst>
      <p:ext uri="{BB962C8B-B14F-4D97-AF65-F5344CB8AC3E}">
        <p14:creationId xmlns:p14="http://schemas.microsoft.com/office/powerpoint/2010/main" val="14791347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6BE7781-EBE2-B1B3-0898-29A1D40615A8}"/>
              </a:ext>
            </a:extLst>
          </p:cNvPr>
          <p:cNvSpPr/>
          <p:nvPr/>
        </p:nvSpPr>
        <p:spPr>
          <a:xfrm>
            <a:off x="4876192" y="4015946"/>
            <a:ext cx="304800" cy="18793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6" name="Title 1">
            <a:extLst>
              <a:ext uri="{FF2B5EF4-FFF2-40B4-BE49-F238E27FC236}">
                <a16:creationId xmlns:a16="http://schemas.microsoft.com/office/drawing/2014/main" id="{E23077CF-3FA1-2D54-A01D-6C14C71C1071}"/>
              </a:ext>
            </a:extLst>
          </p:cNvPr>
          <p:cNvSpPr txBox="1">
            <a:spLocks/>
          </p:cNvSpPr>
          <p:nvPr/>
        </p:nvSpPr>
        <p:spPr>
          <a:xfrm>
            <a:off x="6469534" y="267494"/>
            <a:ext cx="2710978" cy="609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SG" sz="2500" b="1" dirty="0">
                <a:solidFill>
                  <a:schemeClr val="bg1"/>
                </a:solidFill>
                <a:latin typeface="Helvetica Neue CE 55 Roman" pitchFamily="82" charset="0"/>
                <a:cs typeface="Arial" pitchFamily="34" charset="0"/>
              </a:rPr>
              <a:t>ENTRY DETAILS</a:t>
            </a:r>
          </a:p>
        </p:txBody>
      </p:sp>
      <p:graphicFrame>
        <p:nvGraphicFramePr>
          <p:cNvPr id="7" name="Table 6">
            <a:extLst>
              <a:ext uri="{FF2B5EF4-FFF2-40B4-BE49-F238E27FC236}">
                <a16:creationId xmlns:a16="http://schemas.microsoft.com/office/drawing/2014/main" id="{CF55CB53-02CE-FA25-3BE9-273699379D0F}"/>
              </a:ext>
            </a:extLst>
          </p:cNvPr>
          <p:cNvGraphicFramePr>
            <a:graphicFrameLocks noGrp="1"/>
          </p:cNvGraphicFramePr>
          <p:nvPr>
            <p:extLst>
              <p:ext uri="{D42A27DB-BD31-4B8C-83A1-F6EECF244321}">
                <p14:modId xmlns:p14="http://schemas.microsoft.com/office/powerpoint/2010/main" val="4073879789"/>
              </p:ext>
            </p:extLst>
          </p:nvPr>
        </p:nvGraphicFramePr>
        <p:xfrm>
          <a:off x="197986" y="1308506"/>
          <a:ext cx="4392488" cy="1934082"/>
        </p:xfrm>
        <a:graphic>
          <a:graphicData uri="http://schemas.openxmlformats.org/drawingml/2006/table">
            <a:tbl>
              <a:tblPr firstRow="1" firstCol="1" lastRow="1" lastCol="1" bandRow="1" bandCol="1">
                <a:tableStyleId>{5C22544A-7EE6-4342-B048-85BDC9FD1C3A}</a:tableStyleId>
              </a:tblPr>
              <a:tblGrid>
                <a:gridCol w="1944216">
                  <a:extLst>
                    <a:ext uri="{9D8B030D-6E8A-4147-A177-3AD203B41FA5}">
                      <a16:colId xmlns:a16="http://schemas.microsoft.com/office/drawing/2014/main" val="20000"/>
                    </a:ext>
                  </a:extLst>
                </a:gridCol>
                <a:gridCol w="2448272">
                  <a:extLst>
                    <a:ext uri="{9D8B030D-6E8A-4147-A177-3AD203B41FA5}">
                      <a16:colId xmlns:a16="http://schemas.microsoft.com/office/drawing/2014/main" val="20001"/>
                    </a:ext>
                  </a:extLst>
                </a:gridCol>
              </a:tblGrid>
              <a:tr h="321277">
                <a:tc>
                  <a:txBody>
                    <a:bodyPr/>
                    <a:lstStyle/>
                    <a:p>
                      <a:pPr marL="0" marR="160020" algn="l">
                        <a:lnSpc>
                          <a:spcPct val="115000"/>
                        </a:lnSpc>
                        <a:spcBef>
                          <a:spcPts val="0"/>
                        </a:spcBef>
                        <a:spcAft>
                          <a:spcPts val="0"/>
                        </a:spcAft>
                      </a:pPr>
                      <a:r>
                        <a:rPr lang="en-US" sz="700" dirty="0">
                          <a:solidFill>
                            <a:schemeClr val="tx1"/>
                          </a:solidFill>
                          <a:effectLst/>
                          <a:latin typeface="Helvetica Neue CE 55 Roman" pitchFamily="82" charset="0"/>
                        </a:rPr>
                        <a:t>Category</a:t>
                      </a:r>
                      <a:endParaRPr lang="en-US" sz="700" dirty="0">
                        <a:solidFill>
                          <a:schemeClr val="tx1"/>
                        </a:solidFill>
                        <a:effectLst/>
                        <a:latin typeface="Helvetica Neue CE 55 Roman" pitchFamily="82" charset="0"/>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r>
                        <a:rPr lang="en-US" sz="700" dirty="0">
                          <a:effectLst/>
                          <a:latin typeface="Helvetica CE 45 Light" pitchFamily="82" charset="0"/>
                        </a:rPr>
                        <a:t> </a:t>
                      </a:r>
                      <a:endParaRPr lang="en-US" sz="700" dirty="0">
                        <a:effectLst/>
                        <a:latin typeface="Helvetica CE 45 Light" pitchFamily="82" charset="0"/>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690954">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US" sz="700" dirty="0">
                          <a:solidFill>
                            <a:schemeClr val="tx1"/>
                          </a:solidFill>
                          <a:effectLst/>
                          <a:latin typeface="Helvetica Neue CE 55 Roman" pitchFamily="82" charset="0"/>
                        </a:rPr>
                        <a:t>Name of Agency</a:t>
                      </a:r>
                      <a:r>
                        <a:rPr lang="en-US" sz="700" baseline="0" dirty="0">
                          <a:solidFill>
                            <a:schemeClr val="tx1"/>
                          </a:solidFill>
                          <a:effectLst/>
                          <a:latin typeface="Helvetica Neue CE 55 Roman" pitchFamily="82" charset="0"/>
                        </a:rPr>
                        <a:t> </a:t>
                      </a:r>
                      <a:r>
                        <a:rPr lang="en-US" sz="600" dirty="0">
                          <a:solidFill>
                            <a:schemeClr val="tx1"/>
                          </a:solidFill>
                          <a:effectLst/>
                          <a:latin typeface="Helvetica Neue CE 55 Roman" pitchFamily="82" charset="0"/>
                        </a:rPr>
                        <a:t>(</a:t>
                      </a:r>
                      <a:r>
                        <a:rPr lang="en-US" sz="600" dirty="0">
                          <a:solidFill>
                            <a:schemeClr val="tx1"/>
                          </a:solidFill>
                          <a:latin typeface="Helvetica Neue CE 55 Roman" pitchFamily="82" charset="0"/>
                        </a:rPr>
                        <a:t>(in collaboration/partnership with other agencies, please indicate the lead agency, ex. Agency A (lead agency) + Agency B))</a:t>
                      </a:r>
                      <a:endParaRPr lang="en-US" sz="700" dirty="0">
                        <a:solidFill>
                          <a:schemeClr val="tx1"/>
                        </a:solidFill>
                        <a:latin typeface="Helvetica Neue CE 55 Roman" pitchFamily="82"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r>
                        <a:rPr lang="en-US" sz="700" dirty="0">
                          <a:effectLst/>
                          <a:latin typeface="Helvetica CE 45 Light" pitchFamily="82" charset="0"/>
                        </a:rPr>
                        <a:t> </a:t>
                      </a:r>
                    </a:p>
                    <a:p>
                      <a:pPr marL="0" marR="0" algn="l">
                        <a:lnSpc>
                          <a:spcPct val="115000"/>
                        </a:lnSpc>
                        <a:spcBef>
                          <a:spcPts val="0"/>
                        </a:spcBef>
                        <a:spcAft>
                          <a:spcPts val="0"/>
                        </a:spcAft>
                      </a:pPr>
                      <a:r>
                        <a:rPr lang="en-US" sz="700" dirty="0">
                          <a:effectLst/>
                          <a:latin typeface="Helvetica CE 45 Light" pitchFamily="82" charset="0"/>
                        </a:rPr>
                        <a:t> </a:t>
                      </a:r>
                      <a:endParaRPr lang="en-US" sz="700" dirty="0">
                        <a:effectLst/>
                        <a:latin typeface="Helvetica CE 45 Light" pitchFamily="82" charset="0"/>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95029">
                <a:tc>
                  <a:txBody>
                    <a:bodyPr/>
                    <a:lstStyle/>
                    <a:p>
                      <a:pPr marL="0" marR="0" algn="l">
                        <a:lnSpc>
                          <a:spcPct val="115000"/>
                        </a:lnSpc>
                        <a:spcBef>
                          <a:spcPts val="0"/>
                        </a:spcBef>
                        <a:spcAft>
                          <a:spcPts val="0"/>
                        </a:spcAft>
                      </a:pPr>
                      <a:r>
                        <a:rPr lang="en-US" sz="700" dirty="0">
                          <a:solidFill>
                            <a:schemeClr val="tx1"/>
                          </a:solidFill>
                          <a:effectLst/>
                          <a:latin typeface="Helvetica Neue CE 55 Roman" pitchFamily="82" charset="0"/>
                        </a:rPr>
                        <a:t>Name of Campaign/</a:t>
                      </a:r>
                      <a:r>
                        <a:rPr lang="en-US" sz="700" dirty="0" err="1">
                          <a:solidFill>
                            <a:schemeClr val="tx1"/>
                          </a:solidFill>
                          <a:effectLst/>
                          <a:latin typeface="Helvetica Neue CE 55 Roman" pitchFamily="82" charset="0"/>
                        </a:rPr>
                        <a:t>Inititative</a:t>
                      </a:r>
                      <a:r>
                        <a:rPr lang="en-US" sz="700" dirty="0">
                          <a:solidFill>
                            <a:schemeClr val="tx1"/>
                          </a:solidFill>
                          <a:effectLst/>
                          <a:latin typeface="Helvetica Neue CE 55 Roman" pitchFamily="82" charset="0"/>
                        </a:rPr>
                        <a:t>/</a:t>
                      </a:r>
                      <a:r>
                        <a:rPr lang="en-US" sz="700" dirty="0" err="1">
                          <a:solidFill>
                            <a:schemeClr val="tx1"/>
                          </a:solidFill>
                          <a:effectLst/>
                          <a:latin typeface="Helvetica Neue CE 55 Roman" pitchFamily="82" charset="0"/>
                        </a:rPr>
                        <a:t>Programme</a:t>
                      </a:r>
                      <a:endParaRPr lang="en-US" sz="700" dirty="0">
                        <a:solidFill>
                          <a:schemeClr val="tx1"/>
                        </a:solidFill>
                        <a:effectLst/>
                        <a:latin typeface="Helvetica Neue CE 55 Roman" pitchFamily="82" charset="0"/>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r>
                        <a:rPr lang="en-US" sz="700" dirty="0">
                          <a:effectLst/>
                          <a:latin typeface="Helvetica CE 45 Light" pitchFamily="82" charset="0"/>
                        </a:rPr>
                        <a:t> </a:t>
                      </a:r>
                      <a:endParaRPr lang="en-US" sz="700" dirty="0">
                        <a:effectLst/>
                        <a:latin typeface="Helvetica CE 45 Light" pitchFamily="82" charset="0"/>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401596">
                <a:tc>
                  <a:txBody>
                    <a:bodyPr/>
                    <a:lstStyle/>
                    <a:p>
                      <a:pPr marL="0" marR="0" algn="l">
                        <a:lnSpc>
                          <a:spcPct val="115000"/>
                        </a:lnSpc>
                        <a:spcBef>
                          <a:spcPts val="0"/>
                        </a:spcBef>
                        <a:spcAft>
                          <a:spcPts val="0"/>
                        </a:spcAft>
                      </a:pPr>
                      <a:r>
                        <a:rPr lang="en-US" sz="700" dirty="0">
                          <a:solidFill>
                            <a:schemeClr val="tx1"/>
                          </a:solidFill>
                          <a:effectLst/>
                          <a:latin typeface="Helvetica Neue CE 55 Roman" pitchFamily="82" charset="0"/>
                        </a:rPr>
                        <a:t>Name of Client</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r>
                        <a:rPr lang="en-US" sz="700" dirty="0">
                          <a:effectLst/>
                          <a:latin typeface="Helvetica CE 45 Light" pitchFamily="82" charset="0"/>
                        </a:rPr>
                        <a:t> </a:t>
                      </a:r>
                      <a:endParaRPr lang="en-US" sz="700" dirty="0">
                        <a:effectLst/>
                        <a:latin typeface="Helvetica CE 45 Light" pitchFamily="82" charset="0"/>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125226">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US" sz="700" dirty="0">
                          <a:solidFill>
                            <a:schemeClr val="tx1"/>
                          </a:solidFill>
                          <a:effectLst/>
                          <a:latin typeface="Helvetica Neue CE 55 Roman" pitchFamily="82" charset="0"/>
                        </a:rPr>
                        <a:t>Name of Brand (if applicable) </a:t>
                      </a:r>
                      <a:endParaRPr lang="en-US" sz="700" dirty="0">
                        <a:solidFill>
                          <a:schemeClr val="tx1"/>
                        </a:solidFill>
                        <a:latin typeface="Helvetica Neue CE 55 Roman" pitchFamily="82"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r>
                        <a:rPr lang="en-US" sz="700" dirty="0">
                          <a:effectLst/>
                          <a:latin typeface="Helvetica CE 45 Light" pitchFamily="82" charset="0"/>
                        </a:rPr>
                        <a:t> </a:t>
                      </a:r>
                      <a:endParaRPr lang="en-US" sz="700" dirty="0">
                        <a:effectLst/>
                        <a:latin typeface="Helvetica CE 45 Light" pitchFamily="82" charset="0"/>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bl>
          </a:graphicData>
        </a:graphic>
      </p:graphicFrame>
      <p:sp>
        <p:nvSpPr>
          <p:cNvPr id="8" name="Rectangle 7">
            <a:extLst>
              <a:ext uri="{FF2B5EF4-FFF2-40B4-BE49-F238E27FC236}">
                <a16:creationId xmlns:a16="http://schemas.microsoft.com/office/drawing/2014/main" id="{6FF4CE35-05FE-5768-176C-6EE13D932E34}"/>
              </a:ext>
            </a:extLst>
          </p:cNvPr>
          <p:cNvSpPr/>
          <p:nvPr/>
        </p:nvSpPr>
        <p:spPr>
          <a:xfrm>
            <a:off x="4694232" y="1259610"/>
            <a:ext cx="4248472" cy="1708160"/>
          </a:xfrm>
          <a:prstGeom prst="rect">
            <a:avLst/>
          </a:prstGeom>
        </p:spPr>
        <p:txBody>
          <a:bodyPr wrap="square">
            <a:spAutoFit/>
          </a:bodyPr>
          <a:lstStyle/>
          <a:p>
            <a:r>
              <a:rPr lang="en-US" sz="750" b="1" u="sng" dirty="0">
                <a:latin typeface="Helvetica Neue CE 55 Roman" pitchFamily="82" charset="0"/>
                <a:cs typeface="Arial" panose="020B0604020202020204" pitchFamily="34" charset="0"/>
              </a:rPr>
              <a:t>Guidelines</a:t>
            </a:r>
            <a:br>
              <a:rPr lang="en-US" sz="750" b="1" u="sng" dirty="0">
                <a:latin typeface="Helvetica Neue CE 55 Roman" pitchFamily="82" charset="0"/>
                <a:cs typeface="Arial" panose="020B0604020202020204" pitchFamily="34" charset="0"/>
              </a:rPr>
            </a:br>
            <a:r>
              <a:rPr lang="en-US" sz="750" dirty="0">
                <a:latin typeface="Helvetica Neue CE 55 Roman" pitchFamily="82" charset="0"/>
                <a:cs typeface="Arial" panose="020B0604020202020204" pitchFamily="34" charset="0"/>
              </a:rPr>
              <a:t>Please refer to the </a:t>
            </a:r>
            <a:r>
              <a:rPr lang="en-US" sz="750" b="1" dirty="0" err="1">
                <a:latin typeface="Helvetica Neue CE 55 Roman" pitchFamily="82" charset="0"/>
                <a:cs typeface="Arial" panose="020B0604020202020204" pitchFamily="34" charset="0"/>
              </a:rPr>
              <a:t>MARKies</a:t>
            </a:r>
            <a:r>
              <a:rPr lang="en-US" sz="750" b="1" dirty="0">
                <a:latin typeface="Helvetica Neue CE 55 Roman" pitchFamily="82" charset="0"/>
                <a:cs typeface="Arial" panose="020B0604020202020204" pitchFamily="34" charset="0"/>
              </a:rPr>
              <a:t> Awards</a:t>
            </a:r>
            <a:r>
              <a:rPr lang="en-US" sz="750" dirty="0">
                <a:latin typeface="Helvetica Neue CE 55 Roman" pitchFamily="82" charset="0"/>
                <a:cs typeface="Arial" panose="020B0604020202020204" pitchFamily="34" charset="0"/>
              </a:rPr>
              <a:t> 2023 Entry Guidelines for specific information, category descriptions and entry criteria details.</a:t>
            </a:r>
          </a:p>
          <a:p>
            <a:endParaRPr lang="en-US" sz="750" dirty="0">
              <a:latin typeface="Helvetica Neue CE 55 Roman" pitchFamily="82" charset="0"/>
              <a:cs typeface="Arial" panose="020B0604020202020204" pitchFamily="34" charset="0"/>
            </a:endParaRPr>
          </a:p>
          <a:p>
            <a:r>
              <a:rPr lang="en-US" sz="750" b="1" u="sng" dirty="0">
                <a:latin typeface="Helvetica Neue CE 55 Roman" pitchFamily="82" charset="0"/>
                <a:cs typeface="Arial" panose="020B0604020202020204" pitchFamily="34" charset="0"/>
              </a:rPr>
              <a:t>Images &amp; Supporting Documents</a:t>
            </a:r>
            <a:br>
              <a:rPr lang="en-US" sz="750" b="1" u="sng" dirty="0">
                <a:latin typeface="Helvetica Neue CE 55 Roman" pitchFamily="82" charset="0"/>
                <a:cs typeface="Arial" panose="020B0604020202020204" pitchFamily="34" charset="0"/>
              </a:rPr>
            </a:br>
            <a:r>
              <a:rPr lang="en-US" sz="750" dirty="0">
                <a:latin typeface="Helvetica Neue CE 55 Roman" pitchFamily="82" charset="0"/>
                <a:cs typeface="Arial" panose="020B0604020202020204" pitchFamily="34" charset="0"/>
              </a:rPr>
              <a:t>Please insert your supporting documents within this Core Submission and also upload them (in high-resolution) separately on the online submission page. Should your entry be shortlisted, these images and any non-confidential supporting documents may be used for publication. </a:t>
            </a:r>
          </a:p>
          <a:p>
            <a:r>
              <a:rPr lang="en-US" sz="750" b="1" dirty="0">
                <a:latin typeface="Helvetica Neue CE 55 Roman" pitchFamily="82" charset="0"/>
                <a:cs typeface="Arial" panose="020B0604020202020204" pitchFamily="34" charset="0"/>
              </a:rPr>
              <a:t>In your online submission, you must include a high resolution (</a:t>
            </a:r>
            <a:r>
              <a:rPr lang="en-US" sz="750" i="1" dirty="0">
                <a:latin typeface="Helvetica Neue CE 55 Roman" pitchFamily="82" charset="0"/>
                <a:cs typeface="Arial" panose="020B0604020202020204" pitchFamily="34" charset="0"/>
              </a:rPr>
              <a:t>approx. 500kb and above</a:t>
            </a:r>
            <a:r>
              <a:rPr lang="en-US" sz="750" b="1" dirty="0">
                <a:latin typeface="Helvetica Neue CE 55 Roman" pitchFamily="82" charset="0"/>
                <a:cs typeface="Arial" panose="020B0604020202020204" pitchFamily="34" charset="0"/>
              </a:rPr>
              <a:t>) agency logo </a:t>
            </a:r>
            <a:r>
              <a:rPr lang="en-US" sz="750" b="1" i="1" dirty="0">
                <a:latin typeface="Helvetica Neue CE 55 Roman" pitchFamily="82" charset="0"/>
                <a:cs typeface="Arial" panose="020B0604020202020204" pitchFamily="34" charset="0"/>
              </a:rPr>
              <a:t>(</a:t>
            </a:r>
            <a:r>
              <a:rPr lang="en-US" sz="750" i="1" dirty="0">
                <a:latin typeface="Helvetica Neue CE 55 Roman" pitchFamily="82" charset="0"/>
                <a:cs typeface="Arial" panose="020B0604020202020204" pitchFamily="34" charset="0"/>
              </a:rPr>
              <a:t>Only </a:t>
            </a:r>
            <a:r>
              <a:rPr lang="en-US" sz="750" i="1" u="sng" dirty="0">
                <a:latin typeface="Helvetica Neue CE 55 Roman" pitchFamily="82" charset="0"/>
                <a:cs typeface="Arial" panose="020B0604020202020204" pitchFamily="34" charset="0"/>
              </a:rPr>
              <a:t>lead agency logo </a:t>
            </a:r>
            <a:r>
              <a:rPr lang="en-US" sz="750" i="1" dirty="0">
                <a:latin typeface="Helvetica Neue CE 55 Roman" pitchFamily="82" charset="0"/>
                <a:cs typeface="Arial" panose="020B0604020202020204" pitchFamily="34" charset="0"/>
              </a:rPr>
              <a:t>will be used) </a:t>
            </a:r>
            <a:r>
              <a:rPr lang="en-US" sz="750" b="1" dirty="0">
                <a:latin typeface="Helvetica Neue CE 55 Roman" pitchFamily="82" charset="0"/>
                <a:cs typeface="Arial" panose="020B0604020202020204" pitchFamily="34" charset="0"/>
              </a:rPr>
              <a:t>and campaign / </a:t>
            </a:r>
            <a:r>
              <a:rPr lang="en-US" sz="750" b="1" dirty="0" err="1">
                <a:latin typeface="Helvetica Neue CE 55 Roman" pitchFamily="82" charset="0"/>
                <a:cs typeface="Arial" panose="020B0604020202020204" pitchFamily="34" charset="0"/>
              </a:rPr>
              <a:t>programme</a:t>
            </a:r>
            <a:r>
              <a:rPr lang="en-US" sz="750" b="1">
                <a:latin typeface="Helvetica Neue CE 55 Roman" pitchFamily="82" charset="0"/>
                <a:cs typeface="Arial" panose="020B0604020202020204" pitchFamily="34" charset="0"/>
              </a:rPr>
              <a:t> image that can be used on all marketing material.</a:t>
            </a:r>
          </a:p>
          <a:p>
            <a:endParaRPr lang="en-US" sz="750" dirty="0">
              <a:latin typeface="Helvetica Neue CE 55 Roman" pitchFamily="82" charset="0"/>
              <a:cs typeface="Arial" panose="020B0604020202020204" pitchFamily="34" charset="0"/>
            </a:endParaRPr>
          </a:p>
          <a:p>
            <a:r>
              <a:rPr lang="en-US" sz="750" b="1" u="sng" dirty="0">
                <a:latin typeface="Helvetica Neue CE 55 Roman" pitchFamily="82" charset="0"/>
                <a:cs typeface="Arial" panose="020B0604020202020204" pitchFamily="34" charset="0"/>
              </a:rPr>
              <a:t>Videos</a:t>
            </a:r>
            <a:br>
              <a:rPr lang="en-US" sz="750" b="1" u="sng" dirty="0">
                <a:latin typeface="Helvetica Neue CE 55 Roman" pitchFamily="82" charset="0"/>
                <a:cs typeface="Arial" panose="020B0604020202020204" pitchFamily="34" charset="0"/>
              </a:rPr>
            </a:br>
            <a:r>
              <a:rPr lang="en-US" sz="750" dirty="0">
                <a:latin typeface="Helvetica Neue CE 55 Roman" pitchFamily="82" charset="0"/>
                <a:cs typeface="Arial" panose="020B0604020202020204" pitchFamily="34" charset="0"/>
              </a:rPr>
              <a:t>If you are providing a link, please copy and paste it here: </a:t>
            </a:r>
          </a:p>
        </p:txBody>
      </p:sp>
      <p:sp>
        <p:nvSpPr>
          <p:cNvPr id="9" name="Rectangle 10">
            <a:extLst>
              <a:ext uri="{FF2B5EF4-FFF2-40B4-BE49-F238E27FC236}">
                <a16:creationId xmlns:a16="http://schemas.microsoft.com/office/drawing/2014/main" id="{E4242852-CD19-35EE-56B5-039D7667E4C5}"/>
              </a:ext>
            </a:extLst>
          </p:cNvPr>
          <p:cNvSpPr>
            <a:spLocks noChangeArrowheads="1"/>
          </p:cNvSpPr>
          <p:nvPr/>
        </p:nvSpPr>
        <p:spPr bwMode="auto">
          <a:xfrm>
            <a:off x="67816" y="3867894"/>
            <a:ext cx="9616752" cy="656590"/>
          </a:xfrm>
          <a:prstGeom prst="rect">
            <a:avLst/>
          </a:prstGeom>
          <a:solidFill>
            <a:schemeClr val="bg1"/>
          </a:solidFill>
          <a:ln w="9525">
            <a:noFill/>
            <a:miter lim="800000"/>
            <a:headEnd/>
            <a:tailEnd/>
          </a:ln>
        </p:spPr>
        <p:txBody>
          <a:bodyPr wrap="square">
            <a:spAutoFit/>
          </a:bodyPr>
          <a:lstStyle/>
          <a:p>
            <a:pPr>
              <a:lnSpc>
                <a:spcPts val="1100"/>
              </a:lnSpc>
            </a:pPr>
            <a:r>
              <a:rPr lang="en-US" altLang="zh-TW" sz="700" dirty="0">
                <a:latin typeface="Helvetica Neue CE 55 Roman" pitchFamily="82" charset="0"/>
                <a:cs typeface="Arial" panose="020B0604020202020204" pitchFamily="34" charset="0"/>
              </a:rPr>
              <a:t>NOTE: </a:t>
            </a:r>
            <a:br>
              <a:rPr lang="en-US" altLang="zh-TW" sz="700" dirty="0">
                <a:latin typeface="Helvetica Neue CE 55 Roman" pitchFamily="82" charset="0"/>
                <a:cs typeface="Arial" panose="020B0604020202020204" pitchFamily="34" charset="0"/>
              </a:rPr>
            </a:br>
            <a:r>
              <a:rPr lang="en-US" altLang="zh-TW" sz="700" dirty="0">
                <a:latin typeface="Helvetica Neue CE 55 Roman" pitchFamily="82" charset="0"/>
                <a:cs typeface="Arial" panose="020B0604020202020204" pitchFamily="34" charset="0"/>
              </a:rPr>
              <a:t>Any specific information or content intended for judging purposes only must be clearly indicated in </a:t>
            </a:r>
            <a:r>
              <a:rPr lang="en-US" altLang="zh-TW" sz="700" dirty="0">
                <a:solidFill>
                  <a:srgbClr val="FF0000"/>
                </a:solidFill>
                <a:latin typeface="Helvetica Neue CE 55 Roman" pitchFamily="82" charset="0"/>
                <a:cs typeface="Arial" panose="020B0604020202020204" pitchFamily="34" charset="0"/>
              </a:rPr>
              <a:t>Red</a:t>
            </a:r>
            <a:r>
              <a:rPr lang="en-US" altLang="zh-TW" sz="700" dirty="0">
                <a:latin typeface="Helvetica Neue CE 55 Roman" pitchFamily="82" charset="0"/>
                <a:cs typeface="Arial" panose="020B0604020202020204" pitchFamily="34" charset="0"/>
              </a:rPr>
              <a:t>, or </a:t>
            </a:r>
            <a:r>
              <a:rPr lang="en-US" altLang="zh-TW" sz="700" dirty="0">
                <a:solidFill>
                  <a:schemeClr val="bg1"/>
                </a:solidFill>
                <a:highlight>
                  <a:srgbClr val="FF0000"/>
                </a:highlight>
                <a:latin typeface="Helvetica Neue CE 55 Roman" pitchFamily="82" charset="0"/>
                <a:cs typeface="Arial" panose="020B0604020202020204" pitchFamily="34" charset="0"/>
              </a:rPr>
              <a:t>highlighted in Red.</a:t>
            </a:r>
            <a:br>
              <a:rPr lang="en-US" altLang="zh-TW" sz="700" dirty="0">
                <a:latin typeface="Helvetica Neue CE 55 Roman" pitchFamily="82" charset="0"/>
                <a:cs typeface="Arial" panose="020B0604020202020204" pitchFamily="34" charset="0"/>
              </a:rPr>
            </a:br>
            <a:r>
              <a:rPr lang="en-US" altLang="zh-TW" sz="700" dirty="0">
                <a:latin typeface="Helvetica Neue CE 55 Roman" pitchFamily="82" charset="0"/>
                <a:cs typeface="Arial" panose="020B0604020202020204" pitchFamily="34" charset="0"/>
              </a:rPr>
              <a:t>Marks may be deducted if  the entry submission exceeds the maximum word count. </a:t>
            </a:r>
          </a:p>
          <a:p>
            <a:pPr>
              <a:lnSpc>
                <a:spcPts val="1100"/>
              </a:lnSpc>
            </a:pPr>
            <a:r>
              <a:rPr lang="en-AU" sz="700" dirty="0">
                <a:latin typeface="Helvetica Neue CE 55 Roman" pitchFamily="82" charset="0"/>
                <a:cs typeface="Arial" panose="020B0604020202020204" pitchFamily="34" charset="0"/>
              </a:rPr>
              <a:t>*Please take note that we will omit Inc, Corporation, </a:t>
            </a:r>
            <a:r>
              <a:rPr lang="en-AU" sz="700" dirty="0" err="1">
                <a:latin typeface="Helvetica Neue CE 55 Roman" pitchFamily="82" charset="0"/>
                <a:cs typeface="Arial" panose="020B0604020202020204" pitchFamily="34" charset="0"/>
              </a:rPr>
              <a:t>Pte.</a:t>
            </a:r>
            <a:r>
              <a:rPr lang="en-AU" sz="700" dirty="0">
                <a:latin typeface="Helvetica Neue CE 55 Roman" pitchFamily="82" charset="0"/>
                <a:cs typeface="Arial" panose="020B0604020202020204" pitchFamily="34" charset="0"/>
              </a:rPr>
              <a:t> Ltd, PT, </a:t>
            </a:r>
            <a:r>
              <a:rPr lang="en-AU" sz="700" dirty="0" err="1">
                <a:latin typeface="Helvetica Neue CE 55 Roman" pitchFamily="82" charset="0"/>
                <a:cs typeface="Arial" panose="020B0604020202020204" pitchFamily="34" charset="0"/>
              </a:rPr>
              <a:t>Berhad</a:t>
            </a:r>
            <a:r>
              <a:rPr lang="en-AU" sz="700" dirty="0">
                <a:latin typeface="Helvetica Neue CE 55 Roman" pitchFamily="82" charset="0"/>
                <a:cs typeface="Arial" panose="020B0604020202020204" pitchFamily="34" charset="0"/>
              </a:rPr>
              <a:t>, </a:t>
            </a:r>
            <a:r>
              <a:rPr lang="en-AU" sz="700" dirty="0" err="1">
                <a:latin typeface="Helvetica Neue CE 55 Roman" pitchFamily="82" charset="0"/>
                <a:cs typeface="Arial" panose="020B0604020202020204" pitchFamily="34" charset="0"/>
              </a:rPr>
              <a:t>Sdn</a:t>
            </a:r>
            <a:r>
              <a:rPr lang="en-AU" sz="700" dirty="0">
                <a:latin typeface="Helvetica Neue CE 55 Roman" pitchFamily="82" charset="0"/>
                <a:cs typeface="Arial" panose="020B0604020202020204" pitchFamily="34" charset="0"/>
              </a:rPr>
              <a:t>. </a:t>
            </a:r>
            <a:r>
              <a:rPr lang="en-AU" sz="700" dirty="0" err="1">
                <a:latin typeface="Helvetica Neue CE 55 Roman" pitchFamily="82" charset="0"/>
                <a:cs typeface="Arial" panose="020B0604020202020204" pitchFamily="34" charset="0"/>
              </a:rPr>
              <a:t>Bhd</a:t>
            </a:r>
            <a:r>
              <a:rPr lang="en-AU" sz="700" dirty="0">
                <a:latin typeface="Helvetica Neue CE 55 Roman" pitchFamily="82" charset="0"/>
                <a:cs typeface="Arial" panose="020B0604020202020204" pitchFamily="34" charset="0"/>
              </a:rPr>
              <a:t> and </a:t>
            </a:r>
            <a:r>
              <a:rPr lang="en-AU" sz="700" dirty="0" err="1">
                <a:latin typeface="Helvetica Neue CE 55 Roman" pitchFamily="82" charset="0"/>
                <a:cs typeface="Arial" panose="020B0604020202020204" pitchFamily="34" charset="0"/>
              </a:rPr>
              <a:t>etc</a:t>
            </a:r>
            <a:r>
              <a:rPr lang="en-AU" sz="700" dirty="0">
                <a:latin typeface="Helvetica Neue CE 55 Roman" pitchFamily="82" charset="0"/>
                <a:cs typeface="Arial" panose="020B0604020202020204" pitchFamily="34" charset="0"/>
              </a:rPr>
              <a:t> in order to follow our editorial design guidelines in all marketing collaterals including trophy.</a:t>
            </a:r>
            <a:endParaRPr lang="en-US" sz="700" dirty="0">
              <a:latin typeface="Helvetica Neue CE 55 Roman" pitchFamily="82" charset="0"/>
              <a:cs typeface="Arial" panose="020B0604020202020204" pitchFamily="34" charset="0"/>
            </a:endParaRPr>
          </a:p>
        </p:txBody>
      </p:sp>
    </p:spTree>
    <p:extLst>
      <p:ext uri="{BB962C8B-B14F-4D97-AF65-F5344CB8AC3E}">
        <p14:creationId xmlns:p14="http://schemas.microsoft.com/office/powerpoint/2010/main" val="9891711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7124605-D7A2-B682-F6CB-124DC65ACF92}"/>
              </a:ext>
            </a:extLst>
          </p:cNvPr>
          <p:cNvSpPr/>
          <p:nvPr/>
        </p:nvSpPr>
        <p:spPr>
          <a:xfrm>
            <a:off x="251520" y="1563638"/>
            <a:ext cx="3168352" cy="2431435"/>
          </a:xfrm>
          <a:prstGeom prst="rect">
            <a:avLst/>
          </a:prstGeom>
        </p:spPr>
        <p:txBody>
          <a:bodyPr wrap="square">
            <a:spAutoFit/>
          </a:bodyPr>
          <a:lstStyle/>
          <a:p>
            <a:r>
              <a:rPr lang="en-US" sz="800" dirty="0">
                <a:latin typeface="Arial" panose="020B0604020202020204" pitchFamily="34" charset="0"/>
                <a:ea typeface="Helvetica Neue" panose="02000503000000020004" pitchFamily="2" charset="0"/>
                <a:cs typeface="Arial" panose="020B0604020202020204" pitchFamily="34" charset="0"/>
              </a:rPr>
              <a:t>The </a:t>
            </a:r>
            <a:r>
              <a:rPr lang="en-US" sz="800" b="1" dirty="0">
                <a:latin typeface="Arial" panose="020B0604020202020204" pitchFamily="34" charset="0"/>
                <a:ea typeface="Helvetica Neue" panose="02000503000000020004" pitchFamily="2" charset="0"/>
                <a:cs typeface="Arial" panose="020B0604020202020204" pitchFamily="34" charset="0"/>
              </a:rPr>
              <a:t>Creative Ideas </a:t>
            </a:r>
            <a:r>
              <a:rPr lang="en-US" sz="800" dirty="0">
                <a:latin typeface="Arial" panose="020B0604020202020204" pitchFamily="34" charset="0"/>
                <a:ea typeface="Helvetica Neue" panose="02000503000000020004" pitchFamily="2" charset="0"/>
                <a:cs typeface="Arial" panose="020B0604020202020204" pitchFamily="34" charset="0"/>
              </a:rPr>
              <a:t>segment seeks to recognise and reward the best idea and strategy behind an executed marketing campaign on behalf of a brand, product or service. The effort put into planning and research, determining the approach, and eventually making the idea come to fruition, form the core winning criteria behind these ‘Most Creative’ categories.</a:t>
            </a:r>
          </a:p>
          <a:p>
            <a:endParaRPr lang="en-US" sz="800" dirty="0">
              <a:latin typeface="Arial" panose="020B0604020202020204" pitchFamily="34" charset="0"/>
              <a:ea typeface="Helvetica Neue" panose="02000503000000020004" pitchFamily="2" charset="0"/>
              <a:cs typeface="Arial" panose="020B0604020202020204" pitchFamily="34" charset="0"/>
            </a:endParaRPr>
          </a:p>
          <a:p>
            <a:r>
              <a:rPr lang="en-US" sz="800" dirty="0">
                <a:latin typeface="Arial" panose="020B0604020202020204" pitchFamily="34" charset="0"/>
                <a:ea typeface="Helvetica Neue" panose="02000503000000020004" pitchFamily="2" charset="0"/>
                <a:cs typeface="Arial" panose="020B0604020202020204" pitchFamily="34" charset="0"/>
              </a:rPr>
              <a:t>Where creative thinking and planning translates into impactful, inventive and unique pitches to address a challenge, the idea should have delivered the brand’s communication objectives, positioning, and message, regardless of the result of the executed campaign. The best performing agency across all categories will receive the Overall Creative Ideas </a:t>
            </a:r>
            <a:r>
              <a:rPr lang="en-US" sz="800" dirty="0" err="1">
                <a:latin typeface="Arial" panose="020B0604020202020204" pitchFamily="34" charset="0"/>
                <a:ea typeface="Helvetica Neue" panose="02000503000000020004" pitchFamily="2" charset="0"/>
                <a:cs typeface="Arial" panose="020B0604020202020204" pitchFamily="34" charset="0"/>
              </a:rPr>
              <a:t>MARKie</a:t>
            </a:r>
            <a:r>
              <a:rPr lang="en-US" sz="800" dirty="0">
                <a:latin typeface="Arial" panose="020B0604020202020204" pitchFamily="34" charset="0"/>
                <a:ea typeface="Helvetica Neue" panose="02000503000000020004" pitchFamily="2" charset="0"/>
                <a:cs typeface="Arial" panose="020B0604020202020204" pitchFamily="34" charset="0"/>
              </a:rPr>
              <a:t> award. </a:t>
            </a:r>
          </a:p>
          <a:p>
            <a:endParaRPr lang="en-US" sz="800" dirty="0">
              <a:latin typeface="Arial" panose="020B0604020202020204" pitchFamily="34" charset="0"/>
              <a:ea typeface="Helvetica Neue" panose="02000503000000020004" pitchFamily="2" charset="0"/>
              <a:cs typeface="Arial" panose="020B0604020202020204" pitchFamily="34" charset="0"/>
            </a:endParaRPr>
          </a:p>
          <a:p>
            <a:r>
              <a:rPr lang="en-US" sz="800" dirty="0">
                <a:latin typeface="Arial" panose="020B0604020202020204" pitchFamily="34" charset="0"/>
                <a:ea typeface="Helvetica Neue" panose="02000503000000020004" pitchFamily="2" charset="0"/>
                <a:cs typeface="Arial" panose="020B0604020202020204" pitchFamily="34" charset="0"/>
              </a:rPr>
              <a:t>In your Entry Submission Document, you should address the following criteria for the relevant categories. You must tailor your answers based on the category you are entering. Keep your answers as concise as possible, and do not exceed the respective criteria word limit. </a:t>
            </a:r>
          </a:p>
        </p:txBody>
      </p:sp>
      <p:sp>
        <p:nvSpPr>
          <p:cNvPr id="6" name="Rectangle 5">
            <a:extLst>
              <a:ext uri="{FF2B5EF4-FFF2-40B4-BE49-F238E27FC236}">
                <a16:creationId xmlns:a16="http://schemas.microsoft.com/office/drawing/2014/main" id="{65106D49-9F8B-A237-DFED-B15189BDBBE2}"/>
              </a:ext>
            </a:extLst>
          </p:cNvPr>
          <p:cNvSpPr/>
          <p:nvPr/>
        </p:nvSpPr>
        <p:spPr>
          <a:xfrm>
            <a:off x="3635896" y="1317417"/>
            <a:ext cx="5400600" cy="4832092"/>
          </a:xfrm>
          <a:prstGeom prst="rect">
            <a:avLst/>
          </a:prstGeom>
        </p:spPr>
        <p:txBody>
          <a:bodyPr wrap="square" numCol="2" spcCol="457200">
            <a:spAutoFit/>
          </a:bodyPr>
          <a:lstStyle/>
          <a:p>
            <a:r>
              <a:rPr lang="en-US" sz="750" b="1" dirty="0">
                <a:latin typeface="Arial" panose="020B0604020202020204" pitchFamily="34" charset="0"/>
                <a:ea typeface="Helvetica Neue" panose="02000503000000020004" pitchFamily="2" charset="0"/>
                <a:cs typeface="Arial" panose="020B0604020202020204" pitchFamily="34" charset="0"/>
              </a:rPr>
              <a:t>IDEA 45% (MAX. 500 WORDS)</a:t>
            </a:r>
          </a:p>
          <a:p>
            <a:r>
              <a:rPr lang="en-SG" sz="750" dirty="0">
                <a:latin typeface="Arial" panose="020B0604020202020204" pitchFamily="34" charset="0"/>
                <a:cs typeface="Arial" panose="020B0604020202020204" pitchFamily="34" charset="0"/>
              </a:rPr>
              <a:t>Illustrate the thought process and inspiration behind the idea, and how the idea formed the centre piece of your marketing or advertising campaign / initiative / programme. Elaborate on any creative challenges you were faced with, the target audience and key competitors you were up against that made your idea stand out. </a:t>
            </a:r>
            <a:br>
              <a:rPr lang="en-SG" sz="750" dirty="0">
                <a:latin typeface="Arial" panose="020B0604020202020204" pitchFamily="34" charset="0"/>
                <a:cs typeface="Arial" panose="020B0604020202020204" pitchFamily="34" charset="0"/>
              </a:rPr>
            </a:br>
            <a:br>
              <a:rPr lang="en-SG" sz="750" dirty="0">
                <a:latin typeface="Arial" panose="020B0604020202020204" pitchFamily="34" charset="0"/>
                <a:cs typeface="Arial" panose="020B0604020202020204" pitchFamily="34" charset="0"/>
              </a:rPr>
            </a:br>
            <a:r>
              <a:rPr lang="en-SG" sz="750" dirty="0">
                <a:latin typeface="Arial" panose="020B0604020202020204" pitchFamily="34" charset="0"/>
                <a:cs typeface="Arial" panose="020B0604020202020204" pitchFamily="34" charset="0"/>
              </a:rPr>
              <a:t>Recommended information: </a:t>
            </a:r>
            <a:endParaRPr lang="en-US" sz="75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50" dirty="0">
                <a:latin typeface="Arial" panose="020B0604020202020204" pitchFamily="34" charset="0"/>
                <a:cs typeface="Arial" panose="020B0604020202020204" pitchFamily="34" charset="0"/>
              </a:rPr>
              <a:t>Start date</a:t>
            </a:r>
            <a:endParaRPr lang="en-US" sz="75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50" dirty="0">
                <a:latin typeface="Arial" panose="020B0604020202020204" pitchFamily="34" charset="0"/>
                <a:cs typeface="Arial" panose="020B0604020202020204" pitchFamily="34" charset="0"/>
              </a:rPr>
              <a:t>End date</a:t>
            </a:r>
            <a:endParaRPr lang="en-US" sz="75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50" dirty="0">
                <a:latin typeface="Arial" panose="020B0604020202020204" pitchFamily="34" charset="0"/>
                <a:cs typeface="Arial" panose="020B0604020202020204" pitchFamily="34" charset="0"/>
              </a:rPr>
              <a:t>Key objectives </a:t>
            </a:r>
            <a:endParaRPr lang="en-US" sz="75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50" dirty="0">
                <a:latin typeface="Arial" panose="020B0604020202020204" pitchFamily="34" charset="0"/>
                <a:cs typeface="Arial" panose="020B0604020202020204" pitchFamily="34" charset="0"/>
              </a:rPr>
              <a:t>Target audience</a:t>
            </a:r>
            <a:endParaRPr lang="en-US" sz="75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50" dirty="0">
                <a:latin typeface="Arial" panose="020B0604020202020204" pitchFamily="34" charset="0"/>
                <a:cs typeface="Arial" panose="020B0604020202020204" pitchFamily="34" charset="0"/>
              </a:rPr>
              <a:t>Key competitors </a:t>
            </a:r>
            <a:endParaRPr lang="en-US" sz="75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50" dirty="0">
                <a:latin typeface="Arial" panose="020B0604020202020204" pitchFamily="34" charset="0"/>
                <a:cs typeface="Arial" panose="020B0604020202020204" pitchFamily="34" charset="0"/>
              </a:rPr>
              <a:t>Budget provided </a:t>
            </a:r>
            <a:endParaRPr lang="en-US" sz="75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50" dirty="0">
                <a:latin typeface="Arial" panose="020B0604020202020204" pitchFamily="34" charset="0"/>
                <a:cs typeface="Arial" panose="020B0604020202020204" pitchFamily="34" charset="0"/>
              </a:rPr>
              <a:t>Creative idea </a:t>
            </a:r>
            <a:endParaRPr lang="en-US" sz="750" dirty="0">
              <a:latin typeface="Arial" panose="020B0604020202020204" pitchFamily="34" charset="0"/>
              <a:cs typeface="Arial" panose="020B0604020202020204" pitchFamily="34" charset="0"/>
            </a:endParaRPr>
          </a:p>
          <a:p>
            <a:r>
              <a:rPr lang="en-US" sz="750" dirty="0">
                <a:latin typeface="Arial" panose="020B0604020202020204" pitchFamily="34" charset="0"/>
                <a:ea typeface="Helvetica Neue" panose="02000503000000020004" pitchFamily="2" charset="0"/>
                <a:cs typeface="Arial" panose="020B0604020202020204" pitchFamily="34" charset="0"/>
              </a:rPr>
              <a:t> </a:t>
            </a:r>
          </a:p>
          <a:p>
            <a:r>
              <a:rPr lang="en-US" sz="750" b="1" dirty="0">
                <a:latin typeface="Arial" panose="020B0604020202020204" pitchFamily="34" charset="0"/>
                <a:ea typeface="Helvetica Neue" panose="02000503000000020004" pitchFamily="2" charset="0"/>
                <a:cs typeface="Arial" panose="020B0604020202020204" pitchFamily="34" charset="0"/>
              </a:rPr>
              <a:t>STRATEGY 30% (MAX. 500 WORDS) </a:t>
            </a:r>
          </a:p>
          <a:p>
            <a:r>
              <a:rPr lang="en-SG" sz="750" dirty="0">
                <a:latin typeface="Arial" panose="020B0604020202020204" pitchFamily="34" charset="0"/>
                <a:cs typeface="Arial" panose="020B0604020202020204" pitchFamily="34" charset="0"/>
              </a:rPr>
              <a:t>Outline the strategic approach undertaken to bring your idea to life. Demonstrate the imaginative, resourceful, and creative formula you had planned to use to execute the creative idea and campaign. </a:t>
            </a:r>
            <a:endParaRPr lang="en-US" sz="750" dirty="0">
              <a:latin typeface="Arial" panose="020B0604020202020204" pitchFamily="34" charset="0"/>
              <a:cs typeface="Arial" panose="020B0604020202020204" pitchFamily="34" charset="0"/>
            </a:endParaRPr>
          </a:p>
          <a:p>
            <a:r>
              <a:rPr lang="en-SG" sz="750" dirty="0">
                <a:latin typeface="Arial" panose="020B0604020202020204" pitchFamily="34" charset="0"/>
                <a:cs typeface="Arial" panose="020B0604020202020204" pitchFamily="34" charset="0"/>
              </a:rPr>
              <a:t> </a:t>
            </a:r>
            <a:endParaRPr lang="en-US" sz="750" dirty="0">
              <a:latin typeface="Arial" panose="020B0604020202020204" pitchFamily="34" charset="0"/>
              <a:cs typeface="Arial" panose="020B0604020202020204" pitchFamily="34" charset="0"/>
            </a:endParaRPr>
          </a:p>
          <a:p>
            <a:r>
              <a:rPr lang="en-SG" sz="750" dirty="0">
                <a:latin typeface="Arial" panose="020B0604020202020204" pitchFamily="34" charset="0"/>
                <a:cs typeface="Arial" panose="020B0604020202020204" pitchFamily="34" charset="0"/>
              </a:rPr>
              <a:t>Recommended information: </a:t>
            </a:r>
            <a:endParaRPr lang="en-US" sz="75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50" dirty="0">
                <a:latin typeface="Arial" panose="020B0604020202020204" pitchFamily="34" charset="0"/>
                <a:cs typeface="Arial" panose="020B0604020202020204" pitchFamily="34" charset="0"/>
              </a:rPr>
              <a:t>Core strategic thought </a:t>
            </a:r>
            <a:endParaRPr lang="en-US" sz="75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50" dirty="0">
                <a:latin typeface="Arial" panose="020B0604020202020204" pitchFamily="34" charset="0"/>
                <a:cs typeface="Arial" panose="020B0604020202020204" pitchFamily="34" charset="0"/>
              </a:rPr>
              <a:t>Creative expression</a:t>
            </a:r>
            <a:endParaRPr lang="en-US" sz="75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50" dirty="0">
                <a:latin typeface="Arial" panose="020B0604020202020204" pitchFamily="34" charset="0"/>
                <a:cs typeface="Arial" panose="020B0604020202020204" pitchFamily="34" charset="0"/>
              </a:rPr>
              <a:t>Creative rationale </a:t>
            </a:r>
            <a:endParaRPr lang="en-US" sz="75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50" dirty="0">
                <a:latin typeface="Arial" panose="020B0604020202020204" pitchFamily="34" charset="0"/>
                <a:cs typeface="Arial" panose="020B0604020202020204" pitchFamily="34" charset="0"/>
              </a:rPr>
              <a:t>Intended media channel(s)</a:t>
            </a: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endParaRPr lang="en-SG" sz="750" dirty="0">
              <a:latin typeface="Arial" panose="020B0604020202020204" pitchFamily="34" charset="0"/>
              <a:cs typeface="Arial" panose="020B0604020202020204" pitchFamily="34" charset="0"/>
            </a:endParaRPr>
          </a:p>
          <a:p>
            <a:pPr lvl="0"/>
            <a:r>
              <a:rPr lang="en-SG" sz="750" dirty="0">
                <a:latin typeface="Arial" panose="020B0604020202020204" pitchFamily="34" charset="0"/>
                <a:cs typeface="Arial" panose="020B0604020202020204" pitchFamily="34" charset="0"/>
              </a:rPr>
              <a:t> </a:t>
            </a:r>
          </a:p>
          <a:p>
            <a:endParaRPr lang="en-US" sz="750" b="1" dirty="0">
              <a:latin typeface="Arial" panose="020B0604020202020204" pitchFamily="34" charset="0"/>
              <a:ea typeface="Helvetica Neue" panose="02000503000000020004" pitchFamily="2" charset="0"/>
              <a:cs typeface="Arial" panose="020B0604020202020204" pitchFamily="34" charset="0"/>
            </a:endParaRPr>
          </a:p>
          <a:p>
            <a:r>
              <a:rPr lang="en-US" sz="750" b="1" dirty="0">
                <a:latin typeface="Arial" panose="020B0604020202020204" pitchFamily="34" charset="0"/>
                <a:ea typeface="Helvetica Neue" panose="02000503000000020004" pitchFamily="2" charset="0"/>
                <a:cs typeface="Arial" panose="020B0604020202020204" pitchFamily="34" charset="0"/>
              </a:rPr>
              <a:t>EXECUTION 20% (MAX. 500 WORDS) </a:t>
            </a:r>
          </a:p>
          <a:p>
            <a:r>
              <a:rPr lang="en-SG" sz="750" dirty="0">
                <a:latin typeface="Arial" panose="020B0604020202020204" pitchFamily="34" charset="0"/>
                <a:cs typeface="Arial" panose="020B0604020202020204" pitchFamily="34" charset="0"/>
              </a:rPr>
              <a:t>Describe how your creative idea was implemented, the mediums used, and the roles of the different tactics employed. If applicable, illustrate how you managed to combine various elements of your campaign to achieve a bigger marketing goal or add to a broader campaign timeline. </a:t>
            </a:r>
            <a:br>
              <a:rPr lang="en-SG" sz="750" dirty="0">
                <a:latin typeface="Arial" panose="020B0604020202020204" pitchFamily="34" charset="0"/>
                <a:cs typeface="Arial" panose="020B0604020202020204" pitchFamily="34" charset="0"/>
              </a:rPr>
            </a:br>
            <a:br>
              <a:rPr lang="en-SG" sz="750" dirty="0">
                <a:latin typeface="Arial" panose="020B0604020202020204" pitchFamily="34" charset="0"/>
                <a:cs typeface="Arial" panose="020B0604020202020204" pitchFamily="34" charset="0"/>
              </a:rPr>
            </a:br>
            <a:r>
              <a:rPr lang="en-SG" sz="750" dirty="0">
                <a:latin typeface="Arial" panose="020B0604020202020204" pitchFamily="34" charset="0"/>
                <a:cs typeface="Arial" panose="020B0604020202020204" pitchFamily="34" charset="0"/>
              </a:rPr>
              <a:t>Recommended information: </a:t>
            </a:r>
            <a:endParaRPr lang="en-US" sz="75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50" dirty="0">
                <a:latin typeface="Arial" panose="020B0604020202020204" pitchFamily="34" charset="0"/>
                <a:cs typeface="Arial" panose="020B0604020202020204" pitchFamily="34" charset="0"/>
              </a:rPr>
              <a:t>Executive plan</a:t>
            </a:r>
            <a:endParaRPr lang="en-US" sz="75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50" dirty="0">
                <a:latin typeface="Arial" panose="020B0604020202020204" pitchFamily="34" charset="0"/>
                <a:cs typeface="Arial" panose="020B0604020202020204" pitchFamily="34" charset="0"/>
              </a:rPr>
              <a:t>Execution strategy</a:t>
            </a:r>
            <a:endParaRPr lang="en-US" sz="750"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SG" sz="750" dirty="0">
                <a:latin typeface="Arial" panose="020B0604020202020204" pitchFamily="34" charset="0"/>
                <a:cs typeface="Arial" panose="020B0604020202020204" pitchFamily="34" charset="0"/>
              </a:rPr>
              <a:t>Execution timeline</a:t>
            </a:r>
            <a:endParaRPr lang="en-US" sz="750" dirty="0">
              <a:latin typeface="Arial" panose="020B0604020202020204" pitchFamily="34" charset="0"/>
              <a:cs typeface="Arial" panose="020B0604020202020204" pitchFamily="34" charset="0"/>
            </a:endParaRPr>
          </a:p>
          <a:p>
            <a:r>
              <a:rPr lang="en-US" sz="750" dirty="0">
                <a:latin typeface="Arial" panose="020B0604020202020204" pitchFamily="34" charset="0"/>
                <a:ea typeface="Helvetica Neue" panose="02000503000000020004" pitchFamily="2" charset="0"/>
                <a:cs typeface="Arial" panose="020B0604020202020204" pitchFamily="34" charset="0"/>
              </a:rPr>
              <a:t> </a:t>
            </a:r>
          </a:p>
          <a:p>
            <a:endParaRPr lang="en-US" sz="750" b="1" dirty="0">
              <a:latin typeface="Arial" panose="020B0604020202020204" pitchFamily="34" charset="0"/>
              <a:ea typeface="Helvetica Neue" panose="02000503000000020004" pitchFamily="2" charset="0"/>
              <a:cs typeface="Arial" panose="020B0604020202020204" pitchFamily="34" charset="0"/>
            </a:endParaRPr>
          </a:p>
          <a:p>
            <a:r>
              <a:rPr lang="en-US" sz="750" b="1" dirty="0">
                <a:latin typeface="Arial" panose="020B0604020202020204" pitchFamily="34" charset="0"/>
                <a:ea typeface="Helvetica Neue" panose="02000503000000020004" pitchFamily="2" charset="0"/>
                <a:cs typeface="Arial" panose="020B0604020202020204" pitchFamily="34" charset="0"/>
              </a:rPr>
              <a:t>RESULTS 5% (MAX. 500 WORDS) </a:t>
            </a:r>
            <a:br>
              <a:rPr lang="en-US" sz="750" b="1" dirty="0">
                <a:latin typeface="Arial" panose="020B0604020202020204" pitchFamily="34" charset="0"/>
                <a:ea typeface="Helvetica Neue" panose="02000503000000020004" pitchFamily="2" charset="0"/>
                <a:cs typeface="Arial" panose="020B0604020202020204" pitchFamily="34" charset="0"/>
              </a:rPr>
            </a:br>
            <a:r>
              <a:rPr lang="en-SG" sz="750" dirty="0">
                <a:latin typeface="Arial" panose="020B0604020202020204" pitchFamily="34" charset="0"/>
                <a:cs typeface="Arial" panose="020B0604020202020204" pitchFamily="34" charset="0"/>
              </a:rPr>
              <a:t>Elaborate on the outcome of the campaign and bottom-line impact. Demonstrate clear evidence / metrics that made your idea stand out and delivered your challenge.</a:t>
            </a:r>
            <a:br>
              <a:rPr lang="en-SG" sz="750" dirty="0">
                <a:latin typeface="Arial" panose="020B0604020202020204" pitchFamily="34" charset="0"/>
                <a:cs typeface="Arial" panose="020B0604020202020204" pitchFamily="34" charset="0"/>
              </a:rPr>
            </a:br>
            <a:endParaRPr lang="en-US" sz="750" b="1" dirty="0">
              <a:latin typeface="Arial" panose="020B0604020202020204" pitchFamily="34" charset="0"/>
              <a:ea typeface="Helvetica Neue" panose="02000503000000020004" pitchFamily="2" charset="0"/>
              <a:cs typeface="Arial" panose="020B0604020202020204" pitchFamily="34" charset="0"/>
            </a:endParaRPr>
          </a:p>
        </p:txBody>
      </p:sp>
      <p:sp>
        <p:nvSpPr>
          <p:cNvPr id="7" name="Title 1">
            <a:extLst>
              <a:ext uri="{FF2B5EF4-FFF2-40B4-BE49-F238E27FC236}">
                <a16:creationId xmlns:a16="http://schemas.microsoft.com/office/drawing/2014/main" id="{8A4D868E-20DB-5F21-6BBC-1D1E9B9AB495}"/>
              </a:ext>
            </a:extLst>
          </p:cNvPr>
          <p:cNvSpPr txBox="1">
            <a:spLocks/>
          </p:cNvSpPr>
          <p:nvPr/>
        </p:nvSpPr>
        <p:spPr>
          <a:xfrm>
            <a:off x="5903640" y="267494"/>
            <a:ext cx="3240360" cy="609600"/>
          </a:xfrm>
          <a:prstGeom prst="rect">
            <a:avLst/>
          </a:prstGeom>
        </p:spPr>
        <p:txBody>
          <a:bodyPr vert="horz" lIns="91440" tIns="45720" rIns="91440" bIns="45720" rtlCol="0" anchor="ctr">
            <a:normAutofit fontScale="9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SG" sz="2800" b="1" dirty="0">
                <a:solidFill>
                  <a:schemeClr val="bg1"/>
                </a:solidFill>
                <a:latin typeface="Arial" panose="020B0604020202020204" pitchFamily="34" charset="0"/>
                <a:cs typeface="Arial" pitchFamily="34" charset="0"/>
              </a:rPr>
              <a:t>JUDGING CRITERIA</a:t>
            </a:r>
          </a:p>
        </p:txBody>
      </p:sp>
    </p:spTree>
    <p:extLst>
      <p:ext uri="{BB962C8B-B14F-4D97-AF65-F5344CB8AC3E}">
        <p14:creationId xmlns:p14="http://schemas.microsoft.com/office/powerpoint/2010/main" val="27459531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17E86D6-B16A-BED7-31C4-96178C60AAF9}"/>
              </a:ext>
            </a:extLst>
          </p:cNvPr>
          <p:cNvSpPr txBox="1">
            <a:spLocks/>
          </p:cNvSpPr>
          <p:nvPr/>
        </p:nvSpPr>
        <p:spPr>
          <a:xfrm>
            <a:off x="107504" y="1254948"/>
            <a:ext cx="5064703" cy="236682"/>
          </a:xfrm>
          <a:prstGeom prst="rect">
            <a:avLst/>
          </a:prstGeom>
        </p:spPr>
        <p:txBody>
          <a:bodyPr anchor="ctr"/>
          <a:lstStyle/>
          <a:p>
            <a:pPr fontAlgn="auto">
              <a:spcAft>
                <a:spcPts val="0"/>
              </a:spcAft>
              <a:defRPr/>
            </a:pPr>
            <a:r>
              <a:rPr kumimoji="0" lang="en-US" altLang="zh-TW" sz="1100" b="1" dirty="0">
                <a:latin typeface="Helvetica Neue CE 55 Roman" pitchFamily="82" charset="0"/>
                <a:ea typeface="+mj-ea"/>
                <a:cs typeface="+mj-cs"/>
              </a:rPr>
              <a:t>Section 1: Idea 45% (Max. 500 words) </a:t>
            </a:r>
            <a:endParaRPr kumimoji="0" lang="zh-TW" altLang="en-US" sz="1100" b="1" dirty="0">
              <a:latin typeface="Helvetica Neue CE 55 Roman" pitchFamily="82" charset="0"/>
              <a:ea typeface="+mj-ea"/>
              <a:cs typeface="+mj-cs"/>
            </a:endParaRPr>
          </a:p>
        </p:txBody>
      </p:sp>
      <p:graphicFrame>
        <p:nvGraphicFramePr>
          <p:cNvPr id="6" name="Table 5">
            <a:extLst>
              <a:ext uri="{FF2B5EF4-FFF2-40B4-BE49-F238E27FC236}">
                <a16:creationId xmlns:a16="http://schemas.microsoft.com/office/drawing/2014/main" id="{50F7DE43-EEB8-3B41-49E5-A48A26267721}"/>
              </a:ext>
            </a:extLst>
          </p:cNvPr>
          <p:cNvGraphicFramePr>
            <a:graphicFrameLocks noGrp="1"/>
          </p:cNvGraphicFramePr>
          <p:nvPr>
            <p:extLst>
              <p:ext uri="{D42A27DB-BD31-4B8C-83A1-F6EECF244321}">
                <p14:modId xmlns:p14="http://schemas.microsoft.com/office/powerpoint/2010/main" val="1417439349"/>
              </p:ext>
            </p:extLst>
          </p:nvPr>
        </p:nvGraphicFramePr>
        <p:xfrm>
          <a:off x="223533" y="1563638"/>
          <a:ext cx="8696934" cy="3096344"/>
        </p:xfrm>
        <a:graphic>
          <a:graphicData uri="http://schemas.openxmlformats.org/drawingml/2006/table">
            <a:tbl>
              <a:tblPr firstRow="1" bandRow="1">
                <a:tableStyleId>{5C22544A-7EE6-4342-B048-85BDC9FD1C3A}</a:tableStyleId>
              </a:tblPr>
              <a:tblGrid>
                <a:gridCol w="8696934">
                  <a:extLst>
                    <a:ext uri="{9D8B030D-6E8A-4147-A177-3AD203B41FA5}">
                      <a16:colId xmlns:a16="http://schemas.microsoft.com/office/drawing/2014/main" val="20000"/>
                    </a:ext>
                  </a:extLst>
                </a:gridCol>
              </a:tblGrid>
              <a:tr h="3096344">
                <a:tc>
                  <a:txBody>
                    <a:bodyPr/>
                    <a:lstStyle/>
                    <a:p>
                      <a:pPr>
                        <a:buFont typeface="Arial" pitchFamily="34" charset="0"/>
                        <a:buNone/>
                      </a:pPr>
                      <a:endParaRPr lang="en-GB" sz="1500" b="0" i="1" kern="1200" dirty="0">
                        <a:solidFill>
                          <a:schemeClr val="bg2">
                            <a:lumMod val="50000"/>
                          </a:schemeClr>
                        </a:solidFill>
                        <a:latin typeface="+mn-lt"/>
                        <a:ea typeface="+mn-ea"/>
                        <a:cs typeface="+mn-cs"/>
                      </a:endParaRPr>
                    </a:p>
                  </a:txBody>
                  <a:tcPr marT="34290" marB="34290">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8460388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4F51CEE-58AF-5FBF-FA3B-97B9A366C784}"/>
              </a:ext>
            </a:extLst>
          </p:cNvPr>
          <p:cNvSpPr txBox="1">
            <a:spLocks/>
          </p:cNvSpPr>
          <p:nvPr/>
        </p:nvSpPr>
        <p:spPr>
          <a:xfrm>
            <a:off x="107504" y="1216819"/>
            <a:ext cx="5064703" cy="381000"/>
          </a:xfrm>
          <a:prstGeom prst="rect">
            <a:avLst/>
          </a:prstGeom>
        </p:spPr>
        <p:txBody>
          <a:bodyPr anchor="ctr"/>
          <a:lstStyle/>
          <a:p>
            <a:pPr fontAlgn="auto">
              <a:spcAft>
                <a:spcPts val="0"/>
              </a:spcAft>
              <a:defRPr/>
            </a:pPr>
            <a:r>
              <a:rPr kumimoji="0" lang="en-US" altLang="zh-TW" sz="1100" b="1" dirty="0">
                <a:latin typeface="Helvetica Neue CE 55 Roman" pitchFamily="82" charset="0"/>
                <a:ea typeface="+mj-ea"/>
                <a:cs typeface="+mj-cs"/>
              </a:rPr>
              <a:t>Section 2: Strategy 30% (Max. 500 words) </a:t>
            </a:r>
            <a:endParaRPr kumimoji="0" lang="zh-TW" altLang="en-US" sz="1100" b="1" dirty="0">
              <a:latin typeface="Helvetica Neue CE 55 Roman" pitchFamily="82" charset="0"/>
              <a:ea typeface="+mj-ea"/>
              <a:cs typeface="+mj-cs"/>
            </a:endParaRPr>
          </a:p>
        </p:txBody>
      </p:sp>
      <p:graphicFrame>
        <p:nvGraphicFramePr>
          <p:cNvPr id="9" name="Table 8">
            <a:extLst>
              <a:ext uri="{FF2B5EF4-FFF2-40B4-BE49-F238E27FC236}">
                <a16:creationId xmlns:a16="http://schemas.microsoft.com/office/drawing/2014/main" id="{173C1FF1-A19F-B5D5-0971-621BC871C02A}"/>
              </a:ext>
            </a:extLst>
          </p:cNvPr>
          <p:cNvGraphicFramePr>
            <a:graphicFrameLocks noGrp="1"/>
          </p:cNvGraphicFramePr>
          <p:nvPr>
            <p:extLst>
              <p:ext uri="{D42A27DB-BD31-4B8C-83A1-F6EECF244321}">
                <p14:modId xmlns:p14="http://schemas.microsoft.com/office/powerpoint/2010/main" val="2294306402"/>
              </p:ext>
            </p:extLst>
          </p:nvPr>
        </p:nvGraphicFramePr>
        <p:xfrm>
          <a:off x="223533" y="1563638"/>
          <a:ext cx="8696934" cy="3096344"/>
        </p:xfrm>
        <a:graphic>
          <a:graphicData uri="http://schemas.openxmlformats.org/drawingml/2006/table">
            <a:tbl>
              <a:tblPr firstRow="1" bandRow="1">
                <a:tableStyleId>{5C22544A-7EE6-4342-B048-85BDC9FD1C3A}</a:tableStyleId>
              </a:tblPr>
              <a:tblGrid>
                <a:gridCol w="8696934">
                  <a:extLst>
                    <a:ext uri="{9D8B030D-6E8A-4147-A177-3AD203B41FA5}">
                      <a16:colId xmlns:a16="http://schemas.microsoft.com/office/drawing/2014/main" val="20000"/>
                    </a:ext>
                  </a:extLst>
                </a:gridCol>
              </a:tblGrid>
              <a:tr h="3096344">
                <a:tc>
                  <a:txBody>
                    <a:bodyPr/>
                    <a:lstStyle/>
                    <a:p>
                      <a:pPr>
                        <a:buFont typeface="Arial" pitchFamily="34" charset="0"/>
                        <a:buNone/>
                      </a:pPr>
                      <a:endParaRPr lang="en-GB" sz="1500" b="0" i="1" kern="1200" dirty="0">
                        <a:solidFill>
                          <a:schemeClr val="bg2">
                            <a:lumMod val="50000"/>
                          </a:schemeClr>
                        </a:solidFill>
                        <a:latin typeface="+mn-lt"/>
                        <a:ea typeface="+mn-ea"/>
                        <a:cs typeface="+mn-cs"/>
                      </a:endParaRPr>
                    </a:p>
                  </a:txBody>
                  <a:tcPr marT="34290" marB="34290">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1407438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8E6DD323-5800-1B13-3C0A-62DFA59C4A05}"/>
              </a:ext>
            </a:extLst>
          </p:cNvPr>
          <p:cNvSpPr txBox="1">
            <a:spLocks/>
          </p:cNvSpPr>
          <p:nvPr/>
        </p:nvSpPr>
        <p:spPr>
          <a:xfrm>
            <a:off x="139334" y="1131590"/>
            <a:ext cx="5152746" cy="381000"/>
          </a:xfrm>
          <a:prstGeom prst="rect">
            <a:avLst/>
          </a:prstGeom>
        </p:spPr>
        <p:txBody>
          <a:bodyPr anchor="ctr"/>
          <a:lstStyle/>
          <a:p>
            <a:pPr fontAlgn="auto">
              <a:spcAft>
                <a:spcPts val="0"/>
              </a:spcAft>
              <a:defRPr/>
            </a:pPr>
            <a:r>
              <a:rPr kumimoji="0" lang="en-US" altLang="zh-TW" sz="1100" b="1" dirty="0">
                <a:latin typeface="Helvetica Neue CE 55 Roman" pitchFamily="82" charset="0"/>
                <a:ea typeface="+mj-ea"/>
                <a:cs typeface="+mj-cs"/>
              </a:rPr>
              <a:t>Section 3: Execution 20% (Max. 500 words) </a:t>
            </a:r>
            <a:endParaRPr kumimoji="0" lang="zh-TW" altLang="en-US" sz="1100" b="1" dirty="0">
              <a:latin typeface="Helvetica Neue CE 55 Roman" pitchFamily="82" charset="0"/>
              <a:ea typeface="+mj-ea"/>
              <a:cs typeface="+mj-cs"/>
            </a:endParaRPr>
          </a:p>
        </p:txBody>
      </p:sp>
      <p:graphicFrame>
        <p:nvGraphicFramePr>
          <p:cNvPr id="6" name="Table 5">
            <a:extLst>
              <a:ext uri="{FF2B5EF4-FFF2-40B4-BE49-F238E27FC236}">
                <a16:creationId xmlns:a16="http://schemas.microsoft.com/office/drawing/2014/main" id="{7CAD4622-D409-880A-A014-01078AEE28CE}"/>
              </a:ext>
            </a:extLst>
          </p:cNvPr>
          <p:cNvGraphicFramePr>
            <a:graphicFrameLocks noGrp="1"/>
          </p:cNvGraphicFramePr>
          <p:nvPr>
            <p:extLst>
              <p:ext uri="{D42A27DB-BD31-4B8C-83A1-F6EECF244321}">
                <p14:modId xmlns:p14="http://schemas.microsoft.com/office/powerpoint/2010/main" val="2797988229"/>
              </p:ext>
            </p:extLst>
          </p:nvPr>
        </p:nvGraphicFramePr>
        <p:xfrm>
          <a:off x="223533" y="1512590"/>
          <a:ext cx="8696934" cy="3147392"/>
        </p:xfrm>
        <a:graphic>
          <a:graphicData uri="http://schemas.openxmlformats.org/drawingml/2006/table">
            <a:tbl>
              <a:tblPr firstRow="1" bandRow="1">
                <a:tableStyleId>{5C22544A-7EE6-4342-B048-85BDC9FD1C3A}</a:tableStyleId>
              </a:tblPr>
              <a:tblGrid>
                <a:gridCol w="8696934">
                  <a:extLst>
                    <a:ext uri="{9D8B030D-6E8A-4147-A177-3AD203B41FA5}">
                      <a16:colId xmlns:a16="http://schemas.microsoft.com/office/drawing/2014/main" val="20000"/>
                    </a:ext>
                  </a:extLst>
                </a:gridCol>
              </a:tblGrid>
              <a:tr h="3147392">
                <a:tc>
                  <a:txBody>
                    <a:bodyPr/>
                    <a:lstStyle/>
                    <a:p>
                      <a:pPr>
                        <a:buFont typeface="Arial" pitchFamily="34" charset="0"/>
                        <a:buNone/>
                      </a:pPr>
                      <a:endParaRPr lang="en-GB" sz="1500" b="0" i="1" kern="1200" dirty="0">
                        <a:solidFill>
                          <a:schemeClr val="bg2">
                            <a:lumMod val="50000"/>
                          </a:schemeClr>
                        </a:solidFill>
                        <a:latin typeface="Helvetica Neue CE 55 Roman" pitchFamily="82" charset="0"/>
                        <a:ea typeface="+mn-ea"/>
                        <a:cs typeface="+mn-cs"/>
                      </a:endParaRPr>
                    </a:p>
                  </a:txBody>
                  <a:tcPr marT="34290" marB="34290">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6377493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60CCAD74-9F89-6BD5-72CF-00EB1BA8E40C}"/>
              </a:ext>
            </a:extLst>
          </p:cNvPr>
          <p:cNvSpPr txBox="1">
            <a:spLocks/>
          </p:cNvSpPr>
          <p:nvPr/>
        </p:nvSpPr>
        <p:spPr>
          <a:xfrm>
            <a:off x="183356" y="1059582"/>
            <a:ext cx="5036716" cy="381000"/>
          </a:xfrm>
          <a:prstGeom prst="rect">
            <a:avLst/>
          </a:prstGeom>
        </p:spPr>
        <p:txBody>
          <a:bodyPr anchor="ctr"/>
          <a:lstStyle/>
          <a:p>
            <a:pPr fontAlgn="auto">
              <a:spcAft>
                <a:spcPts val="0"/>
              </a:spcAft>
              <a:defRPr/>
            </a:pPr>
            <a:r>
              <a:rPr kumimoji="0" lang="en-US" altLang="zh-TW" sz="1100" b="1" dirty="0">
                <a:latin typeface="Helvetica Neue CE 55 Roman" pitchFamily="82" charset="0"/>
                <a:ea typeface="+mj-ea"/>
                <a:cs typeface="+mj-cs"/>
              </a:rPr>
              <a:t>Section 4: Results 5% (Max. 500 words) </a:t>
            </a:r>
            <a:endParaRPr kumimoji="0" lang="zh-TW" altLang="en-US" sz="1100" b="1" dirty="0">
              <a:latin typeface="Helvetica Neue CE 55 Roman" pitchFamily="82" charset="0"/>
              <a:ea typeface="+mj-ea"/>
              <a:cs typeface="+mj-cs"/>
            </a:endParaRPr>
          </a:p>
        </p:txBody>
      </p:sp>
      <p:graphicFrame>
        <p:nvGraphicFramePr>
          <p:cNvPr id="6" name="Table 5">
            <a:extLst>
              <a:ext uri="{FF2B5EF4-FFF2-40B4-BE49-F238E27FC236}">
                <a16:creationId xmlns:a16="http://schemas.microsoft.com/office/drawing/2014/main" id="{E0CD3E79-5A8B-FE9E-3F96-0D81A8F208E5}"/>
              </a:ext>
            </a:extLst>
          </p:cNvPr>
          <p:cNvGraphicFramePr>
            <a:graphicFrameLocks noGrp="1"/>
          </p:cNvGraphicFramePr>
          <p:nvPr>
            <p:extLst>
              <p:ext uri="{D42A27DB-BD31-4B8C-83A1-F6EECF244321}">
                <p14:modId xmlns:p14="http://schemas.microsoft.com/office/powerpoint/2010/main" val="3643794623"/>
              </p:ext>
            </p:extLst>
          </p:nvPr>
        </p:nvGraphicFramePr>
        <p:xfrm>
          <a:off x="251520" y="1440582"/>
          <a:ext cx="8712968" cy="3219400"/>
        </p:xfrm>
        <a:graphic>
          <a:graphicData uri="http://schemas.openxmlformats.org/drawingml/2006/table">
            <a:tbl>
              <a:tblPr firstRow="1" bandRow="1">
                <a:tableStyleId>{5C22544A-7EE6-4342-B048-85BDC9FD1C3A}</a:tableStyleId>
              </a:tblPr>
              <a:tblGrid>
                <a:gridCol w="8712968">
                  <a:extLst>
                    <a:ext uri="{9D8B030D-6E8A-4147-A177-3AD203B41FA5}">
                      <a16:colId xmlns:a16="http://schemas.microsoft.com/office/drawing/2014/main" val="20000"/>
                    </a:ext>
                  </a:extLst>
                </a:gridCol>
              </a:tblGrid>
              <a:tr h="3219400">
                <a:tc>
                  <a:txBody>
                    <a:bodyPr/>
                    <a:lstStyle/>
                    <a:p>
                      <a:pPr>
                        <a:buFont typeface="Arial" pitchFamily="34" charset="0"/>
                        <a:buNone/>
                      </a:pPr>
                      <a:endParaRPr lang="en-GB" sz="1500" b="0" i="1" kern="1200" dirty="0">
                        <a:solidFill>
                          <a:schemeClr val="bg2">
                            <a:lumMod val="50000"/>
                          </a:schemeClr>
                        </a:solidFill>
                        <a:latin typeface="+mn-lt"/>
                        <a:ea typeface="+mn-ea"/>
                        <a:cs typeface="+mn-cs"/>
                      </a:endParaRPr>
                    </a:p>
                  </a:txBody>
                  <a:tcPr marT="34290" marB="34290">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2480602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D33C03FF-15B2-3D89-556A-E0A6F4CD01FA}"/>
              </a:ext>
            </a:extLst>
          </p:cNvPr>
          <p:cNvGraphicFramePr>
            <a:graphicFrameLocks noGrp="1"/>
          </p:cNvGraphicFramePr>
          <p:nvPr>
            <p:extLst>
              <p:ext uri="{D42A27DB-BD31-4B8C-83A1-F6EECF244321}">
                <p14:modId xmlns:p14="http://schemas.microsoft.com/office/powerpoint/2010/main" val="355202661"/>
              </p:ext>
            </p:extLst>
          </p:nvPr>
        </p:nvGraphicFramePr>
        <p:xfrm>
          <a:off x="143508" y="1275606"/>
          <a:ext cx="8856984" cy="3168352"/>
        </p:xfrm>
        <a:graphic>
          <a:graphicData uri="http://schemas.openxmlformats.org/drawingml/2006/table">
            <a:tbl>
              <a:tblPr firstRow="1" bandRow="1">
                <a:tableStyleId>{5C22544A-7EE6-4342-B048-85BDC9FD1C3A}</a:tableStyleId>
              </a:tblPr>
              <a:tblGrid>
                <a:gridCol w="8856984">
                  <a:extLst>
                    <a:ext uri="{9D8B030D-6E8A-4147-A177-3AD203B41FA5}">
                      <a16:colId xmlns:a16="http://schemas.microsoft.com/office/drawing/2014/main" val="20000"/>
                    </a:ext>
                  </a:extLst>
                </a:gridCol>
              </a:tblGrid>
              <a:tr h="3168352">
                <a:tc>
                  <a:txBody>
                    <a:bodyPr/>
                    <a:lstStyle/>
                    <a:p>
                      <a:endParaRPr lang="en-US" sz="1600" b="1" kern="1200" dirty="0">
                        <a:solidFill>
                          <a:schemeClr val="tx1"/>
                        </a:solidFill>
                        <a:latin typeface="Helvetica CE 45 Light" pitchFamily="82" charset="0"/>
                        <a:ea typeface="+mn-ea"/>
                        <a:cs typeface="+mn-cs"/>
                      </a:endParaRPr>
                    </a:p>
                    <a:p>
                      <a:endParaRPr lang="en-US" sz="1600" b="1" kern="1200" dirty="0">
                        <a:solidFill>
                          <a:schemeClr val="tx1"/>
                        </a:solidFill>
                        <a:latin typeface="Helvetica CE 45 Light" pitchFamily="82" charset="0"/>
                        <a:ea typeface="+mn-ea"/>
                        <a:cs typeface="+mn-cs"/>
                      </a:endParaRPr>
                    </a:p>
                    <a:p>
                      <a:endParaRPr lang="en-US" sz="1600" b="1" kern="1200" dirty="0">
                        <a:solidFill>
                          <a:schemeClr val="tx1"/>
                        </a:solidFill>
                        <a:latin typeface="Helvetica Neue CE 55 Roman" pitchFamily="82" charset="0"/>
                        <a:ea typeface="+mn-ea"/>
                        <a:cs typeface="+mn-cs"/>
                      </a:endParaRPr>
                    </a:p>
                    <a:p>
                      <a:endParaRPr lang="en-US" sz="1600" b="1" kern="1200" dirty="0">
                        <a:solidFill>
                          <a:schemeClr val="tx1"/>
                        </a:solidFill>
                        <a:latin typeface="Helvetica Neue CE 55 Roman" pitchFamily="82" charset="0"/>
                        <a:ea typeface="+mn-ea"/>
                        <a:cs typeface="+mn-cs"/>
                      </a:endParaRPr>
                    </a:p>
                    <a:p>
                      <a:r>
                        <a:rPr lang="en-US" sz="1200" b="1" kern="1200" dirty="0">
                          <a:solidFill>
                            <a:schemeClr val="tx1"/>
                          </a:solidFill>
                          <a:latin typeface="Helvetica Neue CE 55 Roman" pitchFamily="82" charset="0"/>
                          <a:ea typeface="+mn-ea"/>
                          <a:cs typeface="+mn-cs"/>
                        </a:rPr>
                        <a:t>DECLARATION </a:t>
                      </a:r>
                    </a:p>
                    <a:p>
                      <a:r>
                        <a:rPr lang="en-US" sz="1200" b="1" kern="1200" dirty="0">
                          <a:solidFill>
                            <a:schemeClr val="tx1"/>
                          </a:solidFill>
                          <a:latin typeface="Helvetica Neue CE 55 Roman" pitchFamily="82" charset="0"/>
                          <a:ea typeface="+mn-ea"/>
                          <a:cs typeface="+mn-cs"/>
                        </a:rPr>
                        <a:t> </a:t>
                      </a:r>
                    </a:p>
                    <a:p>
                      <a:r>
                        <a:rPr lang="en-US" sz="1200" b="1" kern="1200" dirty="0">
                          <a:solidFill>
                            <a:schemeClr val="tx1"/>
                          </a:solidFill>
                          <a:latin typeface="Helvetica Neue CE 55 Roman" pitchFamily="82" charset="0"/>
                          <a:ea typeface="+mn-ea"/>
                          <a:cs typeface="+mn-cs"/>
                          <a:sym typeface="Wingdings 2"/>
                        </a:rPr>
                        <a:t></a:t>
                      </a:r>
                      <a:r>
                        <a:rPr lang="en-US" sz="1200" b="0" kern="1200" dirty="0">
                          <a:solidFill>
                            <a:schemeClr val="tx1"/>
                          </a:solidFill>
                          <a:latin typeface="Helvetica Neue CE 55 Roman" pitchFamily="82" charset="0"/>
                          <a:ea typeface="+mn-ea"/>
                          <a:cs typeface="+mn-cs"/>
                        </a:rPr>
                        <a:t> </a:t>
                      </a:r>
                      <a:r>
                        <a:rPr lang="en-US" sz="1200" b="0" i="0" kern="1200" dirty="0">
                          <a:solidFill>
                            <a:schemeClr val="tx1"/>
                          </a:solidFill>
                          <a:latin typeface="Helvetica Neue CE 55 Roman" pitchFamily="82" charset="0"/>
                          <a:ea typeface="+mn-ea"/>
                          <a:cs typeface="+mn-cs"/>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sz="1200" b="1" kern="1200" dirty="0">
                        <a:solidFill>
                          <a:schemeClr val="tx1"/>
                        </a:solidFill>
                        <a:latin typeface="Helvetica Neue CE 55 Roman" pitchFamily="82" charset="0"/>
                        <a:ea typeface="+mn-ea"/>
                        <a:cs typeface="+mn-cs"/>
                      </a:endParaRPr>
                    </a:p>
                    <a:p>
                      <a:pPr algn="ctr"/>
                      <a:r>
                        <a:rPr lang="en-AU" sz="1200" b="1" kern="1200" dirty="0">
                          <a:solidFill>
                            <a:schemeClr val="tx1"/>
                          </a:solidFill>
                          <a:latin typeface="Helvetica Neue CE 55 Roman" pitchFamily="82" charset="0"/>
                          <a:ea typeface="+mn-ea"/>
                          <a:cs typeface="+mn-cs"/>
                        </a:rPr>
                        <a:t>-THE END- </a:t>
                      </a:r>
                      <a:endParaRPr lang="en-US" sz="1200" b="1" kern="1200" dirty="0">
                        <a:solidFill>
                          <a:schemeClr val="tx1"/>
                        </a:solidFill>
                        <a:latin typeface="Helvetica Neue CE 55 Roman" pitchFamily="82" charset="0"/>
                        <a:ea typeface="+mn-ea"/>
                        <a:cs typeface="+mn-cs"/>
                      </a:endParaRPr>
                    </a:p>
                    <a:p>
                      <a:pPr>
                        <a:buFont typeface="Arial" pitchFamily="34" charset="0"/>
                        <a:buNone/>
                      </a:pPr>
                      <a:endParaRPr lang="en-GB" sz="1500" b="0" i="1" kern="1200" dirty="0">
                        <a:solidFill>
                          <a:schemeClr val="tx1"/>
                        </a:solidFill>
                        <a:latin typeface="Helvetica CE 45 Light" pitchFamily="82" charset="0"/>
                        <a:ea typeface="+mn-ea"/>
                        <a:cs typeface="+mn-cs"/>
                      </a:endParaRPr>
                    </a:p>
                  </a:txBody>
                  <a:tcPr marT="34290" marB="34290">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4538256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4165</TotalTime>
  <Words>846</Words>
  <Application>Microsoft Office PowerPoint</Application>
  <PresentationFormat>On-screen Show (16:9)</PresentationFormat>
  <Paragraphs>86</Paragraphs>
  <Slides>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Helvetica CE 55 Roman</vt:lpstr>
      <vt:lpstr>Arial</vt:lpstr>
      <vt:lpstr>Calibri</vt:lpstr>
      <vt:lpstr>Helvetica CE 45 Light</vt:lpstr>
      <vt:lpstr>Helvetica Neue CE 55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Booney Tay</dc:creator>
  <cp:lastModifiedBy>Joleen Quek</cp:lastModifiedBy>
  <cp:revision>416</cp:revision>
  <dcterms:created xsi:type="dcterms:W3CDTF">2006-08-16T00:00:00Z</dcterms:created>
  <dcterms:modified xsi:type="dcterms:W3CDTF">2023-11-09T03:04:42Z</dcterms:modified>
</cp:coreProperties>
</file>